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0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angbin Li" initials="GL" lastIdx="18" clrIdx="0"/>
  <p:cmAuthor id="1" name="Austin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6619" autoAdjust="0"/>
    <p:restoredTop sz="99712" autoAdjust="0"/>
  </p:normalViewPr>
  <p:slideViewPr>
    <p:cSldViewPr>
      <p:cViewPr varScale="1">
        <p:scale>
          <a:sx n="63" d="100"/>
          <a:sy n="63" d="100"/>
        </p:scale>
        <p:origin x="-108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1B086-EE49-43CF-8B64-DA27EE399EB3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9F70F-6E90-4408-8A5B-1835AF39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5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Abbreviated as the “anammox” process</a:t>
            </a:r>
          </a:p>
          <a:p>
            <a:endParaRPr lang="en-US" dirty="0" smtClean="0"/>
          </a:p>
          <a:p>
            <a:r>
              <a:rPr lang="en-US" dirty="0" smtClean="0"/>
              <a:t>Utilizes bacteria that convert 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 and NO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</a:t>
            </a:r>
            <a:r>
              <a:rPr lang="en-US" dirty="0" smtClean="0"/>
              <a:t> into N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baseline="-25000" dirty="0" smtClean="0"/>
          </a:p>
          <a:p>
            <a:pPr lvl="1"/>
            <a:r>
              <a:rPr lang="en-US" dirty="0" smtClean="0"/>
              <a:t>Anaerobic process and inorganic carbon source</a:t>
            </a:r>
          </a:p>
          <a:p>
            <a:endParaRPr lang="en-US" dirty="0" smtClean="0"/>
          </a:p>
          <a:p>
            <a:r>
              <a:rPr lang="en-US" dirty="0" smtClean="0"/>
              <a:t>Advantageous over standard nitrification-</a:t>
            </a:r>
            <a:r>
              <a:rPr lang="en-US" dirty="0" err="1" smtClean="0"/>
              <a:t>dentrification</a:t>
            </a:r>
            <a:r>
              <a:rPr lang="en-US" dirty="0" smtClean="0"/>
              <a:t> process</a:t>
            </a:r>
          </a:p>
          <a:p>
            <a:pPr lvl="1"/>
            <a:r>
              <a:rPr lang="en-US" dirty="0" smtClean="0"/>
              <a:t>Energy savings, no additional electron donor needed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 and NO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</a:t>
            </a:r>
            <a:r>
              <a:rPr lang="en-US" dirty="0" smtClean="0"/>
              <a:t> are prevalent contaminants in many effluent streams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9F70F-6E90-4408-8A5B-1835AF3921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6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Analyze substrate concentrations using ion chromatography</a:t>
            </a:r>
          </a:p>
          <a:p>
            <a:endParaRPr lang="en-US" dirty="0" smtClean="0"/>
          </a:p>
          <a:p>
            <a:r>
              <a:rPr lang="en-US" dirty="0" smtClean="0"/>
              <a:t>Measure batch activity using gas chromatography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9F70F-6E90-4408-8A5B-1835AF3921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9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9F70F-6E90-4408-8A5B-1835AF3921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7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39F324-0A81-4D39-8847-0122366E51F5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0E9912-B86E-47A5-A9AF-D21C66C25F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9F324-0A81-4D39-8847-0122366E51F5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E9912-B86E-47A5-A9AF-D21C66C25F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9F324-0A81-4D39-8847-0122366E51F5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E9912-B86E-47A5-A9AF-D21C66C25F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9F324-0A81-4D39-8847-0122366E51F5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E9912-B86E-47A5-A9AF-D21C66C25F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9F324-0A81-4D39-8847-0122366E51F5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E9912-B86E-47A5-A9AF-D21C66C25F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9F324-0A81-4D39-8847-0122366E51F5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E9912-B86E-47A5-A9AF-D21C66C25F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9F324-0A81-4D39-8847-0122366E51F5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E9912-B86E-47A5-A9AF-D21C66C25FB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9F324-0A81-4D39-8847-0122366E51F5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E9912-B86E-47A5-A9AF-D21C66C25F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9F324-0A81-4D39-8847-0122366E51F5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E9912-B86E-47A5-A9AF-D21C66C25F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139F324-0A81-4D39-8847-0122366E51F5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E9912-B86E-47A5-A9AF-D21C66C25FB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39F324-0A81-4D39-8847-0122366E51F5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0E9912-B86E-47A5-A9AF-D21C66C25F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139F324-0A81-4D39-8847-0122366E51F5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0E9912-B86E-47A5-A9AF-D21C66C25FB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5784850"/>
            <a:ext cx="6286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effectLst/>
              </a:rPr>
              <a:t>Nitrogen Removal in Anaerobic Ammonium Oxidation Bioreactors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590800"/>
            <a:ext cx="8763000" cy="236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Austin Dougless with</a:t>
            </a:r>
          </a:p>
          <a:p>
            <a:r>
              <a:rPr lang="en-US" sz="2400" dirty="0" smtClean="0"/>
              <a:t>Jim </a:t>
            </a:r>
            <a:r>
              <a:rPr lang="en-US" sz="2400" dirty="0"/>
              <a:t>Field, José </a:t>
            </a:r>
            <a:r>
              <a:rPr lang="en-US" sz="2400" dirty="0" smtClean="0"/>
              <a:t>Carvajal-Arroyo, </a:t>
            </a:r>
          </a:p>
          <a:p>
            <a:r>
              <a:rPr lang="en-US" sz="2400" dirty="0"/>
              <a:t>Guangbin </a:t>
            </a:r>
            <a:r>
              <a:rPr lang="en-US" sz="2400" dirty="0" smtClean="0"/>
              <a:t>Li, </a:t>
            </a:r>
            <a:r>
              <a:rPr lang="en-US" sz="2400" dirty="0"/>
              <a:t>David </a:t>
            </a:r>
            <a:r>
              <a:rPr lang="en-US" sz="2400" dirty="0" smtClean="0"/>
              <a:t>Vilcherrez, Daniel Puyol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Department of Chemical and Environmental Engineering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4143" y="5565338"/>
            <a:ext cx="6781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NASA Space Grant Research </a:t>
            </a:r>
            <a:r>
              <a:rPr lang="en-US" sz="2600" dirty="0" smtClean="0"/>
              <a:t>Symposium</a:t>
            </a:r>
          </a:p>
          <a:p>
            <a:pPr algn="ctr"/>
            <a:r>
              <a:rPr lang="en-US" sz="2600" dirty="0" smtClean="0"/>
              <a:t>The University of Arizona</a:t>
            </a:r>
            <a:r>
              <a:rPr lang="en-US" sz="2600" dirty="0" smtClean="0"/>
              <a:t> </a:t>
            </a:r>
            <a:endParaRPr lang="en-US" sz="2600" dirty="0" smtClean="0"/>
          </a:p>
          <a:p>
            <a:pPr algn="ctr"/>
            <a:r>
              <a:rPr lang="en-US" sz="2600" dirty="0" smtClean="0"/>
              <a:t>April 12, 2014</a:t>
            </a: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84850"/>
            <a:ext cx="1262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181" y="5784850"/>
            <a:ext cx="628819" cy="1073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7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ustin\Downloads\20140326_2101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ustin\Downloads\20140326_21023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294" y="397789"/>
            <a:ext cx="3714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53566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160mL serum bottles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64469" y="536628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Anammox biomass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47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2" y="76200"/>
            <a:ext cx="8229600" cy="1143000"/>
          </a:xfrm>
        </p:spPr>
        <p:txBody>
          <a:bodyPr/>
          <a:lstStyle/>
          <a:p>
            <a:r>
              <a:rPr lang="en-US" dirty="0" smtClean="0"/>
              <a:t>Inhibition Results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990600"/>
            <a:ext cx="7180263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2445" y="5867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Concentration (</a:t>
            </a:r>
            <a:r>
              <a:rPr lang="en-US" sz="2400" b="1" dirty="0" err="1" smtClean="0">
                <a:latin typeface="Calibri" pitchFamily="34" charset="0"/>
              </a:rPr>
              <a:t>mM</a:t>
            </a:r>
            <a:r>
              <a:rPr lang="en-US" sz="2400" b="1" dirty="0" smtClean="0">
                <a:latin typeface="Calibri" pitchFamily="34" charset="0"/>
              </a:rPr>
              <a:t>)</a:t>
            </a:r>
            <a:endParaRPr lang="en-US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Key operating elements of the anammox process have been established </a:t>
            </a:r>
          </a:p>
          <a:p>
            <a:endParaRPr lang="en-US" dirty="0"/>
          </a:p>
          <a:p>
            <a:r>
              <a:rPr lang="en-US" dirty="0" smtClean="0"/>
              <a:t>Standard performance parameters have been documented</a:t>
            </a:r>
          </a:p>
          <a:p>
            <a:endParaRPr lang="en-US" dirty="0"/>
          </a:p>
          <a:p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/>
              <a:t> </a:t>
            </a:r>
            <a:r>
              <a:rPr lang="en-US" dirty="0" smtClean="0"/>
              <a:t>pre-exposure for at least 17 hours decreases inhibition due to NO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These findings help determine normal functioning of the anammox process and provide clues to preventing substrate inhibition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22712" y="2931712"/>
            <a:ext cx="4840287" cy="14548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Special thanks to NASA, Dr. Jim Field, and Dr. Reyes Sierra for this opportunity.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87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ustin\Desktop\Anammo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2"/>
          <a:stretch/>
        </p:blipFill>
        <p:spPr bwMode="auto">
          <a:xfrm>
            <a:off x="1447800" y="926307"/>
            <a:ext cx="5867400" cy="584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Anaerobic Ammonia Oxidation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Monitor the ability of anammox bacteria to remove aqueous </a:t>
            </a:r>
            <a:r>
              <a:rPr lang="en-US" dirty="0"/>
              <a:t>NH</a:t>
            </a:r>
            <a:r>
              <a:rPr lang="en-US" baseline="-25000" dirty="0"/>
              <a:t>4</a:t>
            </a:r>
            <a:r>
              <a:rPr lang="en-US" baseline="30000" dirty="0"/>
              <a:t>+</a:t>
            </a:r>
            <a:r>
              <a:rPr lang="en-US" dirty="0"/>
              <a:t> and </a:t>
            </a:r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  </a:t>
            </a:r>
            <a:r>
              <a:rPr lang="en-US" dirty="0" smtClean="0"/>
              <a:t>under standard operating conditions</a:t>
            </a:r>
          </a:p>
          <a:p>
            <a:pPr lvl="1"/>
            <a:r>
              <a:rPr lang="en-US" dirty="0"/>
              <a:t>pH, nitrogen loading rate, temperature, light</a:t>
            </a:r>
          </a:p>
          <a:p>
            <a:pPr lvl="1"/>
            <a:endParaRPr lang="en-US" baseline="30000" dirty="0" smtClean="0"/>
          </a:p>
          <a:p>
            <a:endParaRPr lang="en-US" baseline="30000" dirty="0"/>
          </a:p>
          <a:p>
            <a:r>
              <a:rPr lang="en-US" dirty="0" smtClean="0"/>
              <a:t> Determine key performance parameters</a:t>
            </a:r>
          </a:p>
          <a:p>
            <a:pPr lvl="1"/>
            <a:r>
              <a:rPr lang="en-US" dirty="0" smtClean="0"/>
              <a:t>Stoichiometric conversion ratio,</a:t>
            </a:r>
            <a:r>
              <a:rPr lang="en-US" dirty="0"/>
              <a:t> conversion </a:t>
            </a:r>
            <a:r>
              <a:rPr lang="en-US" dirty="0" smtClean="0"/>
              <a:t>efficiency, specific anammox activity (SAA), N</a:t>
            </a:r>
            <a:r>
              <a:rPr lang="en-US" baseline="-25000" dirty="0" smtClean="0"/>
              <a:t>2 </a:t>
            </a:r>
            <a:r>
              <a:rPr lang="en-US" dirty="0" smtClean="0"/>
              <a:t>production</a:t>
            </a:r>
          </a:p>
          <a:p>
            <a:pPr lvl="1"/>
            <a:endParaRPr lang="en-US" dirty="0"/>
          </a:p>
          <a:p>
            <a:r>
              <a:rPr lang="en-US" dirty="0" smtClean="0"/>
              <a:t>Explore substrate inhibition by NO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582" y="1298810"/>
            <a:ext cx="8229600" cy="4525963"/>
          </a:xfrm>
        </p:spPr>
        <p:txBody>
          <a:bodyPr/>
          <a:lstStyle/>
          <a:p>
            <a:r>
              <a:rPr lang="en-US" dirty="0" smtClean="0"/>
              <a:t>Maintain two expanded granular sludge bed (EGSB) reactors at standard operating conditions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3075" name="Picture 3" descr="C:\Users\adougless\Downloads\20140401_1723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73" y="25908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ougless\Downloads\20140401_1724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667273"/>
            <a:ext cx="4233091" cy="31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4045" y="5867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Ion</a:t>
            </a:r>
            <a:r>
              <a:rPr lang="en-US" b="1" dirty="0" smtClean="0"/>
              <a:t> </a:t>
            </a:r>
            <a:r>
              <a:rPr lang="en-US" sz="2400" b="1" dirty="0" smtClean="0"/>
              <a:t>Chromatography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4583" y="5797676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Gas Chromatography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10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82761" y="744538"/>
            <a:ext cx="5854700" cy="4391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597" y="5867401"/>
            <a:ext cx="502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Pictured: </a:t>
            </a:r>
            <a:r>
              <a:rPr lang="en-US" sz="2000" dirty="0" smtClean="0"/>
              <a:t>Reactors</a:t>
            </a:r>
            <a:r>
              <a:rPr lang="en-US" dirty="0" smtClean="0"/>
              <a:t>, influent tanks/pumps, recycle pumps, gas </a:t>
            </a:r>
            <a:r>
              <a:rPr lang="en-US" sz="2000" dirty="0" smtClean="0"/>
              <a:t>collection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86200" y="1101671"/>
            <a:ext cx="990597" cy="1371600"/>
          </a:xfrm>
          <a:prstGeom prst="rect">
            <a:avLst/>
          </a:prstGeom>
          <a:noFill/>
          <a:ln w="161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ine Callout 1 2"/>
          <p:cNvSpPr/>
          <p:nvPr/>
        </p:nvSpPr>
        <p:spPr>
          <a:xfrm>
            <a:off x="685800" y="4114800"/>
            <a:ext cx="1752600" cy="685800"/>
          </a:xfrm>
          <a:prstGeom prst="borderCallout1">
            <a:avLst>
              <a:gd name="adj1" fmla="val 44147"/>
              <a:gd name="adj2" fmla="val 100984"/>
              <a:gd name="adj3" fmla="val 152712"/>
              <a:gd name="adj4" fmla="val 191315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Influent tanks</a:t>
            </a:r>
            <a:endParaRPr lang="en-US" dirty="0"/>
          </a:p>
        </p:txBody>
      </p:sp>
      <p:sp>
        <p:nvSpPr>
          <p:cNvPr id="6" name="Line Callout 1 5"/>
          <p:cNvSpPr/>
          <p:nvPr/>
        </p:nvSpPr>
        <p:spPr>
          <a:xfrm>
            <a:off x="685800" y="1444571"/>
            <a:ext cx="1752600" cy="536629"/>
          </a:xfrm>
          <a:prstGeom prst="borderCallout1">
            <a:avLst>
              <a:gd name="adj1" fmla="val 44147"/>
              <a:gd name="adj2" fmla="val 103701"/>
              <a:gd name="adj3" fmla="val 190578"/>
              <a:gd name="adj4" fmla="val 156532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Pumps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457200" y="2403421"/>
            <a:ext cx="1752600" cy="536629"/>
          </a:xfrm>
          <a:prstGeom prst="borderCallout1">
            <a:avLst>
              <a:gd name="adj1" fmla="val 44147"/>
              <a:gd name="adj2" fmla="val 103701"/>
              <a:gd name="adj3" fmla="val 74275"/>
              <a:gd name="adj4" fmla="val 119265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Gas </a:t>
            </a:r>
            <a:r>
              <a:rPr lang="en-US" sz="2000" dirty="0" smtClean="0"/>
              <a:t>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4018"/>
            <a:ext cx="4267200" cy="569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6097858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Pictured: Top of reactor, gas collection tubing, recycle tubing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473666"/>
            <a:ext cx="2438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50 mL graduated cylinder for scale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2514600" y="2698065"/>
            <a:ext cx="838200" cy="197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dirty="0" smtClean="0"/>
              <a:t>EGSB Reactors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00" y="914400"/>
            <a:ext cx="776027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4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886"/>
            <a:ext cx="8229600" cy="1143000"/>
          </a:xfrm>
        </p:spPr>
        <p:txBody>
          <a:bodyPr/>
          <a:lstStyle/>
          <a:p>
            <a:r>
              <a:rPr lang="en-US" dirty="0" smtClean="0"/>
              <a:t>EGSB Reactors Cont.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803120" cy="566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7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Exposure to nitrite alone is highly inhibitory at even low concentrations</a:t>
            </a:r>
          </a:p>
          <a:p>
            <a:endParaRPr lang="en-US" dirty="0"/>
          </a:p>
          <a:p>
            <a:r>
              <a:rPr lang="en-US" dirty="0" smtClean="0"/>
              <a:t>The presence of nitrate (a by product of the reaction) alone is mildly inhibitory</a:t>
            </a:r>
          </a:p>
          <a:p>
            <a:endParaRPr lang="en-US" dirty="0"/>
          </a:p>
          <a:p>
            <a:r>
              <a:rPr lang="en-US" dirty="0" smtClean="0"/>
              <a:t>Pre-exposure to 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prior to NO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</a:t>
            </a:r>
            <a:r>
              <a:rPr lang="en-US" dirty="0" smtClean="0"/>
              <a:t> exposure can lessen </a:t>
            </a:r>
            <a:r>
              <a:rPr lang="en-US" dirty="0"/>
              <a:t>the NO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r>
              <a:rPr lang="en-US" dirty="0" smtClean="0"/>
              <a:t> inhibitory effect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Nitrite Inhibition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829</TotalTime>
  <Words>342</Words>
  <Application>Microsoft Office PowerPoint</Application>
  <PresentationFormat>On-screen Show (4:3)</PresentationFormat>
  <Paragraphs>66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Nitrogen Removal in Anaerobic Ammonium Oxidation Bioreactors</vt:lpstr>
      <vt:lpstr>Anaerobic Ammonia Oxidation</vt:lpstr>
      <vt:lpstr>Objectives</vt:lpstr>
      <vt:lpstr>Methods</vt:lpstr>
      <vt:lpstr>PowerPoint Presentation</vt:lpstr>
      <vt:lpstr>PowerPoint Presentation</vt:lpstr>
      <vt:lpstr>EGSB Reactors</vt:lpstr>
      <vt:lpstr>EGSB Reactors Cont.</vt:lpstr>
      <vt:lpstr>Nitrite Inhibition</vt:lpstr>
      <vt:lpstr>PowerPoint Presentation</vt:lpstr>
      <vt:lpstr>Inhibition Results</vt:lpstr>
      <vt:lpstr>Significance</vt:lpstr>
      <vt:lpstr>Thank You!</vt:lpstr>
    </vt:vector>
  </TitlesOfParts>
  <Company>The 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Nitrogen Removal in Anaerobic Ammonium Oxidation Bioreactors</dc:title>
  <dc:creator>Austin Dougless</dc:creator>
  <cp:lastModifiedBy>Vilcherrez, David - (dvilcherrezjr)</cp:lastModifiedBy>
  <cp:revision>63</cp:revision>
  <dcterms:created xsi:type="dcterms:W3CDTF">2014-03-24T01:16:53Z</dcterms:created>
  <dcterms:modified xsi:type="dcterms:W3CDTF">2014-04-02T23:35:03Z</dcterms:modified>
</cp:coreProperties>
</file>